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</p:sldIdLst>
  <p:sldSz cy="5143500" cx="9144000"/>
  <p:notesSz cx="6858000" cy="9144000"/>
  <p:embeddedFontLst>
    <p:embeddedFont>
      <p:font typeface="Playfair Display"/>
      <p:regular r:id="rId45"/>
      <p:bold r:id="rId46"/>
      <p:italic r:id="rId47"/>
      <p:boldItalic r:id="rId48"/>
    </p:embeddedFont>
    <p:embeddedFont>
      <p:font typeface="Raleway Light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font" Target="fonts/PlayfairDisplay-bold.fntdata"/><Relationship Id="rId45" Type="http://schemas.openxmlformats.org/officeDocument/2006/relationships/font" Target="fonts/PlayfairDisplay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PlayfairDisplay-boldItalic.fntdata"/><Relationship Id="rId47" Type="http://schemas.openxmlformats.org/officeDocument/2006/relationships/font" Target="fonts/PlayfairDisplay-italic.fntdata"/><Relationship Id="rId49" Type="http://schemas.openxmlformats.org/officeDocument/2006/relationships/font" Target="fonts/RalewayLigh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alewayLight-italic.fntdata"/><Relationship Id="rId50" Type="http://schemas.openxmlformats.org/officeDocument/2006/relationships/font" Target="fonts/RalewayLight-bold.fntdata"/><Relationship Id="rId52" Type="http://schemas.openxmlformats.org/officeDocument/2006/relationships/font" Target="fonts/RalewayLight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Shape 4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5200"/>
              <a:buNone/>
              <a:defRPr sz="5200"/>
            </a:lvl1pPr>
            <a:lvl2pPr lvl="1" algn="ctr">
              <a:spcBef>
                <a:spcPts val="0"/>
              </a:spcBef>
              <a:buSzPts val="5200"/>
              <a:buNone/>
              <a:defRPr sz="5200"/>
            </a:lvl2pPr>
            <a:lvl3pPr lvl="2" algn="ctr">
              <a:spcBef>
                <a:spcPts val="0"/>
              </a:spcBef>
              <a:buSzPts val="5200"/>
              <a:buNone/>
              <a:defRPr sz="5200"/>
            </a:lvl3pPr>
            <a:lvl4pPr lvl="3" algn="ctr">
              <a:spcBef>
                <a:spcPts val="0"/>
              </a:spcBef>
              <a:buSzPts val="5200"/>
              <a:buNone/>
              <a:defRPr sz="5200"/>
            </a:lvl4pPr>
            <a:lvl5pPr lvl="4" algn="ctr">
              <a:spcBef>
                <a:spcPts val="0"/>
              </a:spcBef>
              <a:buSzPts val="5200"/>
              <a:buNone/>
              <a:defRPr sz="5200"/>
            </a:lvl5pPr>
            <a:lvl6pPr lvl="5" algn="ctr">
              <a:spcBef>
                <a:spcPts val="0"/>
              </a:spcBef>
              <a:buSzPts val="5200"/>
              <a:buNone/>
              <a:defRPr sz="5200"/>
            </a:lvl6pPr>
            <a:lvl7pPr lvl="6" algn="ctr">
              <a:spcBef>
                <a:spcPts val="0"/>
              </a:spcBef>
              <a:buSzPts val="5200"/>
              <a:buNone/>
              <a:defRPr sz="5200"/>
            </a:lvl7pPr>
            <a:lvl8pPr lvl="7" algn="ctr">
              <a:spcBef>
                <a:spcPts val="0"/>
              </a:spcBef>
              <a:buSzPts val="5200"/>
              <a:buNone/>
              <a:defRPr sz="5200"/>
            </a:lvl8pPr>
            <a:lvl9pPr lvl="8" algn="ctr">
              <a:spcBef>
                <a:spcPts val="0"/>
              </a:spcBef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12000"/>
              <a:buNone/>
              <a:defRPr sz="12000"/>
            </a:lvl1pPr>
            <a:lvl2pPr lvl="1" algn="ctr">
              <a:spcBef>
                <a:spcPts val="0"/>
              </a:spcBef>
              <a:buSzPts val="12000"/>
              <a:buNone/>
              <a:defRPr sz="12000"/>
            </a:lvl2pPr>
            <a:lvl3pPr lvl="2" algn="ctr">
              <a:spcBef>
                <a:spcPts val="0"/>
              </a:spcBef>
              <a:buSzPts val="12000"/>
              <a:buNone/>
              <a:defRPr sz="12000"/>
            </a:lvl3pPr>
            <a:lvl4pPr lvl="3" algn="ctr">
              <a:spcBef>
                <a:spcPts val="0"/>
              </a:spcBef>
              <a:buSzPts val="12000"/>
              <a:buNone/>
              <a:defRPr sz="12000"/>
            </a:lvl4pPr>
            <a:lvl5pPr lvl="4" algn="ctr">
              <a:spcBef>
                <a:spcPts val="0"/>
              </a:spcBef>
              <a:buSzPts val="12000"/>
              <a:buNone/>
              <a:defRPr sz="12000"/>
            </a:lvl5pPr>
            <a:lvl6pPr lvl="5" algn="ctr">
              <a:spcBef>
                <a:spcPts val="0"/>
              </a:spcBef>
              <a:buSzPts val="12000"/>
              <a:buNone/>
              <a:defRPr sz="12000"/>
            </a:lvl6pPr>
            <a:lvl7pPr lvl="6" algn="ctr">
              <a:spcBef>
                <a:spcPts val="0"/>
              </a:spcBef>
              <a:buSzPts val="12000"/>
              <a:buNone/>
              <a:defRPr sz="12000"/>
            </a:lvl7pPr>
            <a:lvl8pPr lvl="7" algn="ctr">
              <a:spcBef>
                <a:spcPts val="0"/>
              </a:spcBef>
              <a:buSzPts val="12000"/>
              <a:buNone/>
              <a:defRPr sz="12000"/>
            </a:lvl8pPr>
            <a:lvl9pPr lvl="8" algn="ctr">
              <a:spcBef>
                <a:spcPts val="0"/>
              </a:spcBef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ctrTitle"/>
          </p:nvPr>
        </p:nvSpPr>
        <p:spPr>
          <a:xfrm>
            <a:off x="685800" y="1915625"/>
            <a:ext cx="5727000" cy="11598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l">
              <a:spcBef>
                <a:spcPts val="0"/>
              </a:spcBef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l">
              <a:spcBef>
                <a:spcPts val="0"/>
              </a:spcBef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l">
              <a:spcBef>
                <a:spcPts val="0"/>
              </a:spcBef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l">
              <a:spcBef>
                <a:spcPts val="0"/>
              </a:spcBef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2" name="Shape 52"/>
          <p:cNvSpPr/>
          <p:nvPr/>
        </p:nvSpPr>
        <p:spPr>
          <a:xfrm rot="-5400000">
            <a:off x="4466275" y="-1238838"/>
            <a:ext cx="211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Shape 53"/>
          <p:cNvSpPr/>
          <p:nvPr/>
        </p:nvSpPr>
        <p:spPr>
          <a:xfrm flipH="1" rot="10800000">
            <a:off x="0" y="3420048"/>
            <a:ext cx="9144000" cy="173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+ 1 column half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 flipH="1" rot="10800000">
            <a:off x="4543625" y="-5"/>
            <a:ext cx="1482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7" name="Shape 57"/>
          <p:cNvCxnSpPr/>
          <p:nvPr/>
        </p:nvCxnSpPr>
        <p:spPr>
          <a:xfrm>
            <a:off x="365850" y="4813675"/>
            <a:ext cx="3840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8" name="Shape 58"/>
          <p:cNvSpPr txBox="1"/>
          <p:nvPr>
            <p:ph type="title"/>
          </p:nvPr>
        </p:nvSpPr>
        <p:spPr>
          <a:xfrm>
            <a:off x="589350" y="819475"/>
            <a:ext cx="3393300" cy="6762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buSzPts val="2800"/>
              <a:buNone/>
              <a:defRPr/>
            </a:lvl1pPr>
            <a:lvl2pPr lvl="1" rtl="0" algn="l">
              <a:spcBef>
                <a:spcPts val="0"/>
              </a:spcBef>
              <a:buSzPts val="2800"/>
              <a:buNone/>
              <a:defRPr/>
            </a:lvl2pPr>
            <a:lvl3pPr lvl="2" rtl="0" algn="l">
              <a:spcBef>
                <a:spcPts val="0"/>
              </a:spcBef>
              <a:buSzPts val="2800"/>
              <a:buNone/>
              <a:defRPr/>
            </a:lvl3pPr>
            <a:lvl4pPr lvl="3" rtl="0" algn="l">
              <a:spcBef>
                <a:spcPts val="0"/>
              </a:spcBef>
              <a:buSzPts val="2800"/>
              <a:buNone/>
              <a:defRPr/>
            </a:lvl4pPr>
            <a:lvl5pPr lvl="4" rtl="0" algn="l">
              <a:spcBef>
                <a:spcPts val="0"/>
              </a:spcBef>
              <a:buSzPts val="2800"/>
              <a:buNone/>
              <a:defRPr/>
            </a:lvl5pPr>
            <a:lvl6pPr lvl="5" rtl="0" algn="l">
              <a:spcBef>
                <a:spcPts val="0"/>
              </a:spcBef>
              <a:buSzPts val="2800"/>
              <a:buNone/>
              <a:defRPr/>
            </a:lvl6pPr>
            <a:lvl7pPr lvl="6" rtl="0" algn="l">
              <a:spcBef>
                <a:spcPts val="0"/>
              </a:spcBef>
              <a:buSzPts val="2800"/>
              <a:buNone/>
              <a:defRPr/>
            </a:lvl7pPr>
            <a:lvl8pPr lvl="7" rtl="0" algn="l">
              <a:spcBef>
                <a:spcPts val="0"/>
              </a:spcBef>
              <a:buSzPts val="2800"/>
              <a:buNone/>
              <a:defRPr/>
            </a:lvl8pPr>
            <a:lvl9pPr lvl="8" rtl="0" algn="l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593575" y="1518900"/>
            <a:ext cx="3393300" cy="2651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800"/>
              <a:buChar char="●"/>
              <a:defRPr/>
            </a:lvl1pPr>
            <a:lvl2pPr lvl="1" rtl="0">
              <a:spcBef>
                <a:spcPts val="0"/>
              </a:spcBef>
              <a:buSzPts val="1400"/>
              <a:buChar char="○"/>
              <a:defRPr/>
            </a:lvl2pPr>
            <a:lvl3pPr lvl="2" rtl="0">
              <a:spcBef>
                <a:spcPts val="0"/>
              </a:spcBef>
              <a:buSzPts val="1400"/>
              <a:buChar char="■"/>
              <a:defRPr/>
            </a:lvl3pPr>
            <a:lvl4pPr lvl="3" rtl="0">
              <a:spcBef>
                <a:spcPts val="0"/>
              </a:spcBef>
              <a:buSzPts val="1400"/>
              <a:buChar char="●"/>
              <a:defRPr/>
            </a:lvl4pPr>
            <a:lvl5pPr lvl="4" rtl="0">
              <a:spcBef>
                <a:spcPts val="0"/>
              </a:spcBef>
              <a:buSzPts val="1400"/>
              <a:buChar char="○"/>
              <a:defRPr/>
            </a:lvl5pPr>
            <a:lvl6pPr lvl="5" rtl="0">
              <a:spcBef>
                <a:spcPts val="0"/>
              </a:spcBef>
              <a:buSzPts val="1400"/>
              <a:buChar char="■"/>
              <a:defRPr/>
            </a:lvl6pPr>
            <a:lvl7pPr lvl="6" rtl="0">
              <a:spcBef>
                <a:spcPts val="0"/>
              </a:spcBef>
              <a:buSzPts val="1400"/>
              <a:buChar char="●"/>
              <a:defRPr/>
            </a:lvl7pPr>
            <a:lvl8pPr lvl="7" rtl="0">
              <a:spcBef>
                <a:spcPts val="0"/>
              </a:spcBef>
              <a:buSzPts val="1400"/>
              <a:buChar char="○"/>
              <a:defRPr/>
            </a:lvl8pPr>
            <a:lvl9pPr lvl="8" rtl="0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595675" y="4813750"/>
            <a:ext cx="3389100" cy="329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complete imag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 flipH="1" rot="-5400000">
            <a:off x="4497775" y="-3854662"/>
            <a:ext cx="148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0" y="0"/>
            <a:ext cx="9144000" cy="67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" name="Shape 64"/>
          <p:cNvSpPr/>
          <p:nvPr/>
        </p:nvSpPr>
        <p:spPr>
          <a:xfrm rot="-5400000">
            <a:off x="4497713" y="243900"/>
            <a:ext cx="148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Shape 65"/>
          <p:cNvSpPr/>
          <p:nvPr/>
        </p:nvSpPr>
        <p:spPr>
          <a:xfrm flipH="1" rot="10800000">
            <a:off x="-50" y="4813802"/>
            <a:ext cx="9144000" cy="32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 flipH="1" rot="-5400000">
            <a:off x="4497775" y="-1112255"/>
            <a:ext cx="148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Shape 69"/>
          <p:cNvSpPr/>
          <p:nvPr/>
        </p:nvSpPr>
        <p:spPr>
          <a:xfrm>
            <a:off x="0" y="-25"/>
            <a:ext cx="9144000" cy="341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1649050" y="503675"/>
            <a:ext cx="5845800" cy="2914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 algn="ctr">
              <a:lnSpc>
                <a:spcPct val="150000"/>
              </a:lnSpc>
              <a:spcBef>
                <a:spcPts val="0"/>
              </a:spcBef>
              <a:buSzPts val="2000"/>
              <a:buFont typeface="Playfair Display"/>
              <a:buChar char="●"/>
              <a:defRPr i="1" sz="2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buSzPts val="2000"/>
              <a:buFont typeface="Playfair Display"/>
              <a:buChar char="○"/>
              <a:defRPr i="1" sz="2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buSzPts val="2000"/>
              <a:buFont typeface="Playfair Display"/>
              <a:buChar char="■"/>
              <a:defRPr i="1" sz="2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buSzPts val="2000"/>
              <a:buFont typeface="Playfair Display"/>
              <a:buChar char="●"/>
              <a:defRPr i="1" sz="2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buSzPts val="2000"/>
              <a:buFont typeface="Playfair Display"/>
              <a:buChar char="○"/>
              <a:defRPr i="1" sz="2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buSzPts val="2000"/>
              <a:buFont typeface="Playfair Display"/>
              <a:buChar char="■"/>
              <a:defRPr i="1" sz="2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buSzPts val="2000"/>
              <a:buFont typeface="Playfair Display"/>
              <a:buChar char="●"/>
              <a:defRPr i="1" sz="2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buSzPts val="2000"/>
              <a:buFont typeface="Playfair Display"/>
              <a:buChar char="○"/>
              <a:defRPr i="1" sz="2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50000"/>
              </a:lnSpc>
              <a:spcBef>
                <a:spcPts val="0"/>
              </a:spcBef>
              <a:buSzPts val="2000"/>
              <a:buFont typeface="Playfair Display"/>
              <a:buChar char="■"/>
              <a:defRPr i="1" sz="2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1" name="Shape 71"/>
          <p:cNvSpPr txBox="1"/>
          <p:nvPr/>
        </p:nvSpPr>
        <p:spPr>
          <a:xfrm>
            <a:off x="3593400" y="19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4800">
                <a:solidFill>
                  <a:srgbClr val="000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“</a:t>
            </a:r>
          </a:p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ub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 rot="-5400000">
            <a:off x="4497775" y="-2041588"/>
            <a:ext cx="148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Shape 75"/>
          <p:cNvSpPr/>
          <p:nvPr/>
        </p:nvSpPr>
        <p:spPr>
          <a:xfrm flipH="1" rot="10800000">
            <a:off x="0" y="2571593"/>
            <a:ext cx="9144000" cy="257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" name="Shape 76"/>
          <p:cNvSpPr txBox="1"/>
          <p:nvPr>
            <p:ph type="ctrTitle"/>
          </p:nvPr>
        </p:nvSpPr>
        <p:spPr>
          <a:xfrm>
            <a:off x="685800" y="3031150"/>
            <a:ext cx="4558200" cy="1159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l">
              <a:spcBef>
                <a:spcPts val="0"/>
              </a:spcBef>
              <a:buSzPts val="3600"/>
              <a:buNone/>
              <a:defRPr sz="3600"/>
            </a:lvl1pPr>
            <a:lvl2pPr lvl="1" rtl="0" algn="l">
              <a:spcBef>
                <a:spcPts val="0"/>
              </a:spcBef>
              <a:buSzPts val="3600"/>
              <a:buNone/>
              <a:defRPr sz="3600"/>
            </a:lvl2pPr>
            <a:lvl3pPr lvl="2" rtl="0" algn="l">
              <a:spcBef>
                <a:spcPts val="0"/>
              </a:spcBef>
              <a:buSzPts val="3600"/>
              <a:buNone/>
              <a:defRPr sz="3600"/>
            </a:lvl3pPr>
            <a:lvl4pPr lvl="3" rtl="0" algn="l">
              <a:spcBef>
                <a:spcPts val="0"/>
              </a:spcBef>
              <a:buSzPts val="3600"/>
              <a:buNone/>
              <a:defRPr sz="3600"/>
            </a:lvl4pPr>
            <a:lvl5pPr lvl="4" rtl="0" algn="l">
              <a:spcBef>
                <a:spcPts val="0"/>
              </a:spcBef>
              <a:buSzPts val="3600"/>
              <a:buNone/>
              <a:defRPr sz="3600"/>
            </a:lvl5pPr>
            <a:lvl6pPr lvl="5" rtl="0" algn="l">
              <a:spcBef>
                <a:spcPts val="0"/>
              </a:spcBef>
              <a:buSzPts val="3600"/>
              <a:buNone/>
              <a:defRPr sz="3600"/>
            </a:lvl6pPr>
            <a:lvl7pPr lvl="6" rtl="0" algn="l">
              <a:spcBef>
                <a:spcPts val="0"/>
              </a:spcBef>
              <a:buSzPts val="3600"/>
              <a:buNone/>
              <a:defRPr sz="3600"/>
            </a:lvl7pPr>
            <a:lvl8pPr lvl="7" rtl="0" algn="l">
              <a:spcBef>
                <a:spcPts val="0"/>
              </a:spcBef>
              <a:buSzPts val="3600"/>
              <a:buNone/>
              <a:defRPr sz="3600"/>
            </a:lvl8pPr>
            <a:lvl9pPr lvl="8" rtl="0" algn="l">
              <a:spcBef>
                <a:spcPts val="0"/>
              </a:spcBef>
              <a:buSzPts val="3600"/>
              <a:buNone/>
              <a:defRPr sz="3600"/>
            </a:lvl9pPr>
          </a:lstStyle>
          <a:p/>
        </p:txBody>
      </p:sp>
      <p:sp>
        <p:nvSpPr>
          <p:cNvPr id="77" name="Shape 77"/>
          <p:cNvSpPr txBox="1"/>
          <p:nvPr>
            <p:ph idx="1" type="subTitle"/>
          </p:nvPr>
        </p:nvSpPr>
        <p:spPr>
          <a:xfrm>
            <a:off x="685800" y="4135454"/>
            <a:ext cx="4558200" cy="784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ts val="3600"/>
              <a:buNone/>
              <a:defRPr sz="3600"/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0.jpg"/><Relationship Id="rId4" Type="http://schemas.openxmlformats.org/officeDocument/2006/relationships/image" Target="../media/image4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Relationship Id="rId4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Relationship Id="rId4" Type="http://schemas.openxmlformats.org/officeDocument/2006/relationships/image" Target="../media/image31.png"/><Relationship Id="rId5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png"/><Relationship Id="rId4" Type="http://schemas.openxmlformats.org/officeDocument/2006/relationships/image" Target="../media/image49.png"/><Relationship Id="rId5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Relationship Id="rId4" Type="http://schemas.openxmlformats.org/officeDocument/2006/relationships/image" Target="../media/image42.png"/><Relationship Id="rId5" Type="http://schemas.openxmlformats.org/officeDocument/2006/relationships/image" Target="../media/image47.png"/><Relationship Id="rId6" Type="http://schemas.openxmlformats.org/officeDocument/2006/relationships/image" Target="../media/image4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1.png"/><Relationship Id="rId4" Type="http://schemas.openxmlformats.org/officeDocument/2006/relationships/image" Target="../media/image4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2.png"/><Relationship Id="rId4" Type="http://schemas.openxmlformats.org/officeDocument/2006/relationships/image" Target="../media/image5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1" Type="http://schemas.openxmlformats.org/officeDocument/2006/relationships/hyperlink" Target="http://geza.kzoo.edu/~erdi/patent/langvillebook.pdf" TargetMode="External"/><Relationship Id="rId10" Type="http://schemas.openxmlformats.org/officeDocument/2006/relationships/hyperlink" Target="http://www.cs.princeton.edu/~chazelle/courses/BIB/pagerank.htm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www.slidescarnival.com/" TargetMode="External"/><Relationship Id="rId4" Type="http://schemas.openxmlformats.org/officeDocument/2006/relationships/hyperlink" Target="http://unsplash.com/" TargetMode="External"/><Relationship Id="rId9" Type="http://schemas.openxmlformats.org/officeDocument/2006/relationships/hyperlink" Target="http://ilpubs.stanford.edu:8090/422/1/1999-66.pdf" TargetMode="External"/><Relationship Id="rId5" Type="http://schemas.openxmlformats.org/officeDocument/2006/relationships/hyperlink" Target="http://www.pixabay.com" TargetMode="External"/><Relationship Id="rId6" Type="http://schemas.openxmlformats.org/officeDocument/2006/relationships/hyperlink" Target="http://ilpubs.stanford.edu:8090/361/" TargetMode="External"/><Relationship Id="rId7" Type="http://schemas.openxmlformats.org/officeDocument/2006/relationships/hyperlink" Target="http://ilpubs.stanford.edu:8090/361/1/1998-8.pdf" TargetMode="External"/><Relationship Id="rId8" Type="http://schemas.openxmlformats.org/officeDocument/2006/relationships/hyperlink" Target="http://ilpubs.stanford.edu:8090/422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5.png"/><Relationship Id="rId4" Type="http://schemas.openxmlformats.org/officeDocument/2006/relationships/image" Target="../media/image4.png"/><Relationship Id="rId5" Type="http://schemas.openxmlformats.org/officeDocument/2006/relationships/image" Target="../media/image27.png"/><Relationship Id="rId6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ctrTitle"/>
          </p:nvPr>
        </p:nvSpPr>
        <p:spPr>
          <a:xfrm>
            <a:off x="685800" y="1075675"/>
            <a:ext cx="5727000" cy="1999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Google PageRank Algorithm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x="5576250" y="3536150"/>
            <a:ext cx="33261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r>
              <a:rPr lang="en"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rPr>
              <a:t>American University of Armenia</a:t>
            </a:r>
          </a:p>
          <a:p>
            <a:pPr indent="0" lvl="0" marL="0" algn="r">
              <a:spcBef>
                <a:spcPts val="0"/>
              </a:spcBef>
              <a:buNone/>
            </a:pPr>
            <a:r>
              <a:rPr lang="en"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rPr>
              <a:t>Numerical Analysis</a:t>
            </a:r>
          </a:p>
          <a:p>
            <a:pPr indent="0" lvl="0" marL="0" algn="r">
              <a:spcBef>
                <a:spcPts val="0"/>
              </a:spcBef>
              <a:buNone/>
            </a:pPr>
            <a:r>
              <a:rPr lang="en"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rPr>
              <a:t>Fall 2017</a:t>
            </a:r>
          </a:p>
        </p:txBody>
      </p:sp>
      <p:sp>
        <p:nvSpPr>
          <p:cNvPr id="84" name="Shape 84"/>
          <p:cNvSpPr txBox="1"/>
          <p:nvPr>
            <p:ph idx="4294967295" type="body"/>
          </p:nvPr>
        </p:nvSpPr>
        <p:spPr>
          <a:xfrm>
            <a:off x="284350" y="3497900"/>
            <a:ext cx="2843700" cy="928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rPr>
              <a:t>Arusyak Hakobyan</a:t>
            </a:r>
          </a:p>
          <a:p>
            <a:pPr indent="-6985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rPr>
              <a:t>Vahan Melkonyan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rPr>
              <a:t>Vahagn Khachatryan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311700" y="50650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457200" lvl="0" marL="2286000" rtl="0">
              <a:spcBef>
                <a:spcPts val="0"/>
              </a:spcBef>
              <a:buNone/>
            </a:pPr>
            <a:r>
              <a:rPr lang="en" sz="2400"/>
              <a:t>PageRank in Practice</a:t>
            </a:r>
          </a:p>
        </p:txBody>
      </p:sp>
      <p:sp>
        <p:nvSpPr>
          <p:cNvPr id="167" name="Shape 1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9325" y="1810825"/>
            <a:ext cx="3467550" cy="244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 txBox="1"/>
          <p:nvPr/>
        </p:nvSpPr>
        <p:spPr>
          <a:xfrm>
            <a:off x="396175" y="1530050"/>
            <a:ext cx="3736500" cy="13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 sz="1800"/>
              <a:t>Important to know: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17500" lvl="0" marL="457200" rtl="0">
              <a:spcBef>
                <a:spcPts val="0"/>
              </a:spcBef>
              <a:buSzPts val="1400"/>
              <a:buChar char="●"/>
            </a:pPr>
            <a:r>
              <a:rPr lang="en"/>
              <a:t>Iterative Algorithm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17500" lvl="0" marL="457200" rtl="0">
              <a:spcBef>
                <a:spcPts val="0"/>
              </a:spcBef>
              <a:buSzPts val="1400"/>
              <a:buChar char="●"/>
            </a:pPr>
            <a:r>
              <a:rPr lang="en"/>
              <a:t>Converges to 1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x="5170800" y="3333375"/>
            <a:ext cx="28278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800">
                <a:solidFill>
                  <a:srgbClr val="CC0000"/>
                </a:solidFill>
              </a:rPr>
              <a:t>Let’s use our Intuition!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925" y="1333376"/>
            <a:ext cx="3826725" cy="258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/>
        </p:nvSpPr>
        <p:spPr>
          <a:xfrm>
            <a:off x="3967375" y="519125"/>
            <a:ext cx="12090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2400"/>
              <a:t>Results</a:t>
            </a:r>
          </a:p>
        </p:txBody>
      </p:sp>
      <p:pic>
        <p:nvPicPr>
          <p:cNvPr id="178" name="Shape 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0200" y="1530775"/>
            <a:ext cx="3304400" cy="232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84" name="Shape 184"/>
          <p:cNvSpPr txBox="1"/>
          <p:nvPr/>
        </p:nvSpPr>
        <p:spPr>
          <a:xfrm>
            <a:off x="1054200" y="560100"/>
            <a:ext cx="70356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Web Tyrants or how to win in a game of Google?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200" y="1543850"/>
            <a:ext cx="3399550" cy="29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5100" y="1953449"/>
            <a:ext cx="4081025" cy="23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8300" y="2323213"/>
            <a:ext cx="647325" cy="64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93" name="Shape 193"/>
          <p:cNvSpPr txBox="1"/>
          <p:nvPr/>
        </p:nvSpPr>
        <p:spPr>
          <a:xfrm>
            <a:off x="2427150" y="505450"/>
            <a:ext cx="45879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SEO (Search-Engine Marketing)</a:t>
            </a:r>
          </a:p>
        </p:txBody>
      </p:sp>
      <p:sp>
        <p:nvSpPr>
          <p:cNvPr id="194" name="Shape 194"/>
          <p:cNvSpPr txBox="1"/>
          <p:nvPr/>
        </p:nvSpPr>
        <p:spPr>
          <a:xfrm>
            <a:off x="593575" y="1489138"/>
            <a:ext cx="81969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Have a Landing Page </a:t>
            </a:r>
            <a:r>
              <a:rPr i="1" lang="en"/>
              <a:t>(Home Page)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Get Linked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Get Linked </a:t>
            </a:r>
            <a:r>
              <a:rPr b="1" lang="en"/>
              <a:t>BIG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3588450" y="2868950"/>
            <a:ext cx="19671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/>
              <a:t>How to get linked?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x="593575" y="3284750"/>
            <a:ext cx="8053500" cy="8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/>
              <a:t>D</a:t>
            </a:r>
            <a:r>
              <a:rPr b="1" lang="en"/>
              <a:t>O: </a:t>
            </a:r>
            <a:r>
              <a:rPr lang="en"/>
              <a:t>Write good </a:t>
            </a:r>
            <a:r>
              <a:rPr i="1" lang="en"/>
              <a:t>shareable linkable</a:t>
            </a:r>
            <a:r>
              <a:rPr lang="en"/>
              <a:t> content, spend on Marketing!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b="1" lang="en"/>
              <a:t>DON’T:</a:t>
            </a:r>
            <a:r>
              <a:rPr lang="en"/>
              <a:t> Use link farms, seriously, Google knows!</a:t>
            </a:r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5575" y="1490176"/>
            <a:ext cx="2874901" cy="1691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ctrTitle"/>
          </p:nvPr>
        </p:nvSpPr>
        <p:spPr>
          <a:xfrm>
            <a:off x="685800" y="3031150"/>
            <a:ext cx="4558200" cy="1159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2</a:t>
            </a:r>
            <a:r>
              <a:rPr lang="en"/>
              <a:t>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Dynamical Systems</a:t>
            </a:r>
          </a:p>
        </p:txBody>
      </p:sp>
      <p:sp>
        <p:nvSpPr>
          <p:cNvPr id="203" name="Shape 203"/>
          <p:cNvSpPr txBox="1"/>
          <p:nvPr>
            <p:ph idx="1" type="subTitle"/>
          </p:nvPr>
        </p:nvSpPr>
        <p:spPr>
          <a:xfrm>
            <a:off x="685800" y="4135454"/>
            <a:ext cx="4558200" cy="78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Let’s take a look at a simple example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09" name="Shape 209"/>
          <p:cNvSpPr txBox="1"/>
          <p:nvPr/>
        </p:nvSpPr>
        <p:spPr>
          <a:xfrm>
            <a:off x="754225" y="748175"/>
            <a:ext cx="7974900" cy="35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Let’s take n = 5 pages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page1 = [0 0 0 1 1];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page2 = [0 0 1 0 0];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page3 = [1 1 0 1 0];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page4 = [0 1 0 0 1];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page5 = [1 1 1 1 1];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1397150" y="459500"/>
            <a:ext cx="62688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Step 1: Input</a:t>
            </a:r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4913" y="952500"/>
            <a:ext cx="3609975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17" name="Shape 217"/>
          <p:cNvSpPr txBox="1"/>
          <p:nvPr/>
        </p:nvSpPr>
        <p:spPr>
          <a:xfrm>
            <a:off x="1397150" y="459500"/>
            <a:ext cx="62688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Step 2: Create Matrix A</a:t>
            </a:r>
          </a:p>
        </p:txBody>
      </p:sp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5200" y="1316588"/>
            <a:ext cx="3738650" cy="253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 txBox="1"/>
          <p:nvPr/>
        </p:nvSpPr>
        <p:spPr>
          <a:xfrm>
            <a:off x="1052725" y="1026225"/>
            <a:ext cx="2703600" cy="3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page1 = [0 0 0 1 1];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page2 = [0 0 1 0 0];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page3 = [1 1 0 1 0];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page4 = [0 1 0 0 1];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page5 = [1 1 1 1 1];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25" name="Shape 225"/>
          <p:cNvSpPr txBox="1"/>
          <p:nvPr/>
        </p:nvSpPr>
        <p:spPr>
          <a:xfrm>
            <a:off x="1397150" y="459500"/>
            <a:ext cx="62688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Step 2: Create Matrix </a:t>
            </a:r>
            <a:r>
              <a:rPr i="1" lang="en" sz="2400">
                <a:solidFill>
                  <a:schemeClr val="dk2"/>
                </a:solidFill>
              </a:rPr>
              <a:t>v</a:t>
            </a:r>
          </a:p>
        </p:txBody>
      </p:sp>
      <p:sp>
        <p:nvSpPr>
          <p:cNvPr id="226" name="Shape 226"/>
          <p:cNvSpPr txBox="1"/>
          <p:nvPr/>
        </p:nvSpPr>
        <p:spPr>
          <a:xfrm>
            <a:off x="655300" y="1026225"/>
            <a:ext cx="3499200" cy="3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800">
                <a:solidFill>
                  <a:schemeClr val="dk2"/>
                </a:solidFill>
              </a:rPr>
              <a:t>v</a:t>
            </a:r>
            <a:r>
              <a:rPr lang="en" sz="1800">
                <a:solidFill>
                  <a:schemeClr val="dk2"/>
                </a:solidFill>
              </a:rPr>
              <a:t> is our initial PageRank.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It will hold the current and final PageRank values.</a:t>
            </a:r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0" y="1172227"/>
            <a:ext cx="1199600" cy="279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925" y="1236340"/>
            <a:ext cx="1199600" cy="279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0450" y="1464938"/>
            <a:ext cx="3984250" cy="226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 txBox="1"/>
          <p:nvPr/>
        </p:nvSpPr>
        <p:spPr>
          <a:xfrm>
            <a:off x="3474300" y="2301950"/>
            <a:ext cx="8778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A = 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980725" y="434000"/>
            <a:ext cx="28026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2400">
                <a:solidFill>
                  <a:schemeClr val="dk2"/>
                </a:solidFill>
              </a:rPr>
              <a:t>v</a:t>
            </a:r>
            <a:r>
              <a:rPr lang="en" sz="2400">
                <a:solidFill>
                  <a:schemeClr val="dk2"/>
                </a:solidFill>
              </a:rPr>
              <a:t> = PageRank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42" name="Shape 242"/>
          <p:cNvSpPr txBox="1"/>
          <p:nvPr/>
        </p:nvSpPr>
        <p:spPr>
          <a:xfrm>
            <a:off x="1437600" y="259650"/>
            <a:ext cx="6268800" cy="13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Step 3: Update the PageRank </a:t>
            </a:r>
            <a:r>
              <a:rPr i="1" lang="en" sz="2400">
                <a:solidFill>
                  <a:schemeClr val="dk2"/>
                </a:solidFill>
              </a:rPr>
              <a:t>v</a:t>
            </a: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Do the following matrix multiplication</a:t>
            </a:r>
          </a:p>
          <a:p>
            <a:pPr indent="-6985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2"/>
                </a:solidFill>
              </a:rPr>
              <a:t>v</a:t>
            </a:r>
            <a:r>
              <a:rPr baseline="-25000" lang="en" sz="3000">
                <a:solidFill>
                  <a:schemeClr val="dk2"/>
                </a:solidFill>
              </a:rPr>
              <a:t>1</a:t>
            </a:r>
            <a:r>
              <a:rPr lang="en" sz="3000">
                <a:solidFill>
                  <a:schemeClr val="dk2"/>
                </a:solidFill>
              </a:rPr>
              <a:t> = A*v</a:t>
            </a:r>
          </a:p>
        </p:txBody>
      </p:sp>
      <p:pic>
        <p:nvPicPr>
          <p:cNvPr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725" y="1996750"/>
            <a:ext cx="7798550" cy="246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idx="1" type="body"/>
          </p:nvPr>
        </p:nvSpPr>
        <p:spPr>
          <a:xfrm>
            <a:off x="167000" y="2740200"/>
            <a:ext cx="4148400" cy="133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M</a:t>
            </a:r>
            <a:r>
              <a:rPr lang="en"/>
              <a:t>ultinational technology company that specializes in Internet-related services and products</a:t>
            </a:r>
          </a:p>
        </p:txBody>
      </p:sp>
      <p:grpSp>
        <p:nvGrpSpPr>
          <p:cNvPr id="90" name="Shape 90"/>
          <p:cNvGrpSpPr/>
          <p:nvPr/>
        </p:nvGrpSpPr>
        <p:grpSpPr>
          <a:xfrm>
            <a:off x="6142233" y="967543"/>
            <a:ext cx="2002423" cy="2047667"/>
            <a:chOff x="6643075" y="3664250"/>
            <a:chExt cx="407950" cy="407975"/>
          </a:xfrm>
        </p:grpSpPr>
        <p:sp>
          <p:nvSpPr>
            <p:cNvPr id="91" name="Shape 91"/>
            <p:cNvSpPr/>
            <p:nvPr/>
          </p:nvSpPr>
          <p:spPr>
            <a:xfrm>
              <a:off x="6794075" y="3815250"/>
              <a:ext cx="211300" cy="211300"/>
            </a:xfrm>
            <a:custGeom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6643075" y="3664250"/>
              <a:ext cx="407950" cy="407975"/>
            </a:xfrm>
            <a:custGeom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" name="Shape 93"/>
          <p:cNvGrpSpPr/>
          <p:nvPr/>
        </p:nvGrpSpPr>
        <p:grpSpPr>
          <a:xfrm rot="-600404">
            <a:off x="6024644" y="3282012"/>
            <a:ext cx="823784" cy="841281"/>
            <a:chOff x="576250" y="4319400"/>
            <a:chExt cx="442075" cy="442050"/>
          </a:xfrm>
        </p:grpSpPr>
        <p:sp>
          <p:nvSpPr>
            <p:cNvPr id="94" name="Shape 94"/>
            <p:cNvSpPr/>
            <p:nvPr/>
          </p:nvSpPr>
          <p:spPr>
            <a:xfrm>
              <a:off x="576250" y="4319400"/>
              <a:ext cx="442075" cy="442050"/>
            </a:xfrm>
            <a:custGeom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595725" y="4668875"/>
              <a:ext cx="73100" cy="73100"/>
            </a:xfrm>
            <a:custGeom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652350" y="4711500"/>
              <a:ext cx="46925" cy="46925"/>
            </a:xfrm>
            <a:custGeom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579300" y="4638450"/>
              <a:ext cx="46900" cy="46900"/>
            </a:xfrm>
            <a:custGeom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8" name="Shape 98"/>
          <p:cNvSpPr/>
          <p:nvPr/>
        </p:nvSpPr>
        <p:spPr>
          <a:xfrm>
            <a:off x="5663433" y="1440438"/>
            <a:ext cx="312968" cy="305611"/>
          </a:xfrm>
          <a:custGeom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/>
          <p:nvPr/>
        </p:nvSpPr>
        <p:spPr>
          <a:xfrm rot="2735904">
            <a:off x="7723296" y="3007616"/>
            <a:ext cx="480537" cy="458835"/>
          </a:xfrm>
          <a:custGeom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8101877" y="2740205"/>
            <a:ext cx="190310" cy="185897"/>
          </a:xfrm>
          <a:custGeom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" name="Shape 101"/>
          <p:cNvSpPr/>
          <p:nvPr/>
        </p:nvSpPr>
        <p:spPr>
          <a:xfrm rot="1306190">
            <a:off x="5446310" y="2362537"/>
            <a:ext cx="190860" cy="185342"/>
          </a:xfrm>
          <a:custGeom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595675" y="4813750"/>
            <a:ext cx="3389100" cy="329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03" name="Shape 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012" y="789025"/>
            <a:ext cx="4246425" cy="143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49" name="Shape 249"/>
          <p:cNvSpPr txBox="1"/>
          <p:nvPr/>
        </p:nvSpPr>
        <p:spPr>
          <a:xfrm>
            <a:off x="1437600" y="259650"/>
            <a:ext cx="6268800" cy="13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Step 3: Repeat </a:t>
            </a:r>
            <a:r>
              <a:rPr i="1" lang="en" sz="2400">
                <a:solidFill>
                  <a:schemeClr val="dk2"/>
                </a:solidFill>
              </a:rPr>
              <a:t>k</a:t>
            </a:r>
            <a:r>
              <a:rPr lang="en" sz="2400">
                <a:solidFill>
                  <a:schemeClr val="dk2"/>
                </a:solidFill>
              </a:rPr>
              <a:t> times</a:t>
            </a: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v</a:t>
            </a:r>
            <a:r>
              <a:rPr baseline="-25000" lang="en" sz="1800">
                <a:solidFill>
                  <a:schemeClr val="dk2"/>
                </a:solidFill>
              </a:rPr>
              <a:t>k</a:t>
            </a:r>
            <a:r>
              <a:rPr lang="en" sz="1800">
                <a:solidFill>
                  <a:schemeClr val="dk2"/>
                </a:solidFill>
              </a:rPr>
              <a:t> = A</a:t>
            </a:r>
            <a:r>
              <a:rPr baseline="30000" lang="en" sz="1800">
                <a:solidFill>
                  <a:schemeClr val="dk2"/>
                </a:solidFill>
              </a:rPr>
              <a:t>k</a:t>
            </a:r>
            <a:r>
              <a:rPr lang="en" sz="1800">
                <a:solidFill>
                  <a:schemeClr val="dk2"/>
                </a:solidFill>
              </a:rPr>
              <a:t>v</a:t>
            </a:r>
          </a:p>
        </p:txBody>
      </p:sp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575" y="1751475"/>
            <a:ext cx="8167657" cy="2182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56" name="Shape 256"/>
          <p:cNvSpPr txBox="1"/>
          <p:nvPr/>
        </p:nvSpPr>
        <p:spPr>
          <a:xfrm>
            <a:off x="1437600" y="259650"/>
            <a:ext cx="6268800" cy="19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Step 4: Stop</a:t>
            </a: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After 22 iterations the results look very similar</a:t>
            </a:r>
          </a:p>
        </p:txBody>
      </p:sp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7600" y="1446600"/>
            <a:ext cx="2618400" cy="307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1526" y="1525638"/>
            <a:ext cx="2934875" cy="291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type="ctrTitle"/>
          </p:nvPr>
        </p:nvSpPr>
        <p:spPr>
          <a:xfrm>
            <a:off x="685800" y="3031150"/>
            <a:ext cx="4558200" cy="1159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3</a:t>
            </a:r>
            <a:r>
              <a:rPr lang="en"/>
              <a:t>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Linear Algebra</a:t>
            </a:r>
          </a:p>
        </p:txBody>
      </p:sp>
      <p:sp>
        <p:nvSpPr>
          <p:cNvPr id="264" name="Shape 264"/>
          <p:cNvSpPr txBox="1"/>
          <p:nvPr>
            <p:ph idx="1" type="subTitle"/>
          </p:nvPr>
        </p:nvSpPr>
        <p:spPr>
          <a:xfrm>
            <a:off x="685800" y="4135454"/>
            <a:ext cx="4558200" cy="78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Let’s analyze and optimize the </a:t>
            </a:r>
            <a:r>
              <a:rPr lang="en"/>
              <a:t>algorithm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375" y="738563"/>
            <a:ext cx="4252850" cy="4318262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 txBox="1"/>
          <p:nvPr/>
        </p:nvSpPr>
        <p:spPr>
          <a:xfrm>
            <a:off x="1125450" y="243100"/>
            <a:ext cx="73470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3000"/>
              <a:t>Initial PageRank Summation Formula</a:t>
            </a:r>
          </a:p>
        </p:txBody>
      </p:sp>
      <p:pic>
        <p:nvPicPr>
          <p:cNvPr id="272" name="Shape 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8223" y="2532600"/>
            <a:ext cx="5600825" cy="103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975" y="2321073"/>
            <a:ext cx="8138475" cy="2556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Shape 2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4975" y="0"/>
            <a:ext cx="2353275" cy="235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Shape 279"/>
          <p:cNvSpPr/>
          <p:nvPr/>
        </p:nvSpPr>
        <p:spPr>
          <a:xfrm>
            <a:off x="781975" y="817275"/>
            <a:ext cx="3014400" cy="111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0" name="Shape 280"/>
          <p:cNvSpPr txBox="1"/>
          <p:nvPr/>
        </p:nvSpPr>
        <p:spPr>
          <a:xfrm>
            <a:off x="1007950" y="1050075"/>
            <a:ext cx="20811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3000"/>
              <a:t>Example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7315200" y="1283950"/>
            <a:ext cx="12990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/>
        </p:nvSpPr>
        <p:spPr>
          <a:xfrm>
            <a:off x="794575" y="3150575"/>
            <a:ext cx="7315200" cy="17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500">
                <a:solidFill>
                  <a:schemeClr val="dk1"/>
                </a:solidFill>
              </a:rPr>
              <a:t>Problem :</a:t>
            </a:r>
            <a:r>
              <a:rPr lang="en" sz="1500">
                <a:solidFill>
                  <a:schemeClr val="dk1"/>
                </a:solidFill>
              </a:rPr>
              <a:t> PageRank(Pj)-s are unknown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4275" y="2936675"/>
            <a:ext cx="830173" cy="103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938" y="313725"/>
            <a:ext cx="8148125" cy="255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/>
        </p:nvSpPr>
        <p:spPr>
          <a:xfrm>
            <a:off x="870775" y="3150575"/>
            <a:ext cx="7315200" cy="17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500">
                <a:solidFill>
                  <a:schemeClr val="dk1"/>
                </a:solidFill>
              </a:rPr>
              <a:t>Problem :</a:t>
            </a:r>
            <a:r>
              <a:rPr lang="en" sz="1500">
                <a:solidFill>
                  <a:schemeClr val="dk1"/>
                </a:solidFill>
              </a:rPr>
              <a:t> PageRank(Pj)-s are unknown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500">
                <a:solidFill>
                  <a:schemeClr val="dk1"/>
                </a:solidFill>
              </a:rPr>
              <a:t>Solution :</a:t>
            </a:r>
            <a:r>
              <a:rPr lang="en" sz="1500">
                <a:solidFill>
                  <a:schemeClr val="dk1"/>
                </a:solidFill>
              </a:rPr>
              <a:t> Assume initially all pages have equal PageRank, say 1/n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94" name="Shape 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4275" y="2936675"/>
            <a:ext cx="830173" cy="103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938" y="313725"/>
            <a:ext cx="8148125" cy="255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4325" y="3613500"/>
            <a:ext cx="1616449" cy="109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000" y="337475"/>
            <a:ext cx="8640350" cy="452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Shape 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63" y="220900"/>
            <a:ext cx="8961475" cy="448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875" y="350625"/>
            <a:ext cx="4252900" cy="42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Shape 3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5875" y="1788400"/>
            <a:ext cx="5581650" cy="19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375" y="1128113"/>
            <a:ext cx="5860999" cy="334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4995" y="1128112"/>
            <a:ext cx="4428304" cy="334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5248250" y="561425"/>
            <a:ext cx="2794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Sergey Brin</a:t>
            </a:r>
          </a:p>
        </p:txBody>
      </p:sp>
      <p:sp>
        <p:nvSpPr>
          <p:cNvPr id="112" name="Shape 112"/>
          <p:cNvSpPr txBox="1"/>
          <p:nvPr/>
        </p:nvSpPr>
        <p:spPr>
          <a:xfrm>
            <a:off x="1269225" y="561425"/>
            <a:ext cx="2794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Larry Page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/>
        </p:nvSpPr>
        <p:spPr>
          <a:xfrm>
            <a:off x="517100" y="199275"/>
            <a:ext cx="5499000" cy="8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3000"/>
              <a:t>Matrix Representation</a:t>
            </a:r>
          </a:p>
        </p:txBody>
      </p:sp>
      <p:pic>
        <p:nvPicPr>
          <p:cNvPr id="318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5313" y="929575"/>
            <a:ext cx="3479975" cy="174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Shape 3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1400" y="2352675"/>
            <a:ext cx="2828925" cy="279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Shape 3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0825" y="2598150"/>
            <a:ext cx="2353275" cy="235327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Shape 321"/>
          <p:cNvSpPr/>
          <p:nvPr/>
        </p:nvSpPr>
        <p:spPr>
          <a:xfrm>
            <a:off x="4073800" y="3692925"/>
            <a:ext cx="1185600" cy="201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/>
        </p:nvSpPr>
        <p:spPr>
          <a:xfrm>
            <a:off x="870250" y="401075"/>
            <a:ext cx="2295600" cy="5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3000"/>
              <a:t>Initial Value</a:t>
            </a:r>
          </a:p>
        </p:txBody>
      </p:sp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225" y="1108450"/>
            <a:ext cx="4666600" cy="103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Shape 3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650" y="2318175"/>
            <a:ext cx="6029325" cy="6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/>
        </p:nvSpPr>
        <p:spPr>
          <a:xfrm>
            <a:off x="870250" y="401075"/>
            <a:ext cx="2295600" cy="5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000"/>
              <a:t>Initial Value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225" y="1108450"/>
            <a:ext cx="4666600" cy="103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650" y="2318175"/>
            <a:ext cx="6029325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875" y="3230175"/>
            <a:ext cx="4007597" cy="171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3672" y="2318175"/>
            <a:ext cx="2383753" cy="262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Shape 338"/>
          <p:cNvSpPr/>
          <p:nvPr/>
        </p:nvSpPr>
        <p:spPr>
          <a:xfrm>
            <a:off x="5208925" y="3503475"/>
            <a:ext cx="1261200" cy="25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Shape 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975" y="1691100"/>
            <a:ext cx="7000875" cy="279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Shape 3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1700" y="309075"/>
            <a:ext cx="3546201" cy="11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Shape 345"/>
          <p:cNvSpPr txBox="1"/>
          <p:nvPr/>
        </p:nvSpPr>
        <p:spPr>
          <a:xfrm>
            <a:off x="4857900" y="843600"/>
            <a:ext cx="1587000" cy="7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4000">
                <a:solidFill>
                  <a:srgbClr val="D9D9D9"/>
                </a:solidFill>
              </a:rPr>
              <a:t>Matrix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51" name="Shape 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675" y="2652375"/>
            <a:ext cx="7158476" cy="240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Shape 3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7325" y="169900"/>
            <a:ext cx="2987369" cy="294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Shape 3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225" y="169900"/>
            <a:ext cx="2726059" cy="262752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Shape 354"/>
          <p:cNvSpPr/>
          <p:nvPr/>
        </p:nvSpPr>
        <p:spPr>
          <a:xfrm>
            <a:off x="3588913" y="1460525"/>
            <a:ext cx="1847100" cy="479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60" name="Shape 3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338" y="221462"/>
            <a:ext cx="6891324" cy="47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>
            <p:ph idx="12" type="sldNum"/>
          </p:nvPr>
        </p:nvSpPr>
        <p:spPr>
          <a:xfrm>
            <a:off x="7979608" y="4374464"/>
            <a:ext cx="506100" cy="365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66" name="Shape 3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838" y="705275"/>
            <a:ext cx="7258325" cy="385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72" name="Shape 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900" y="381000"/>
            <a:ext cx="5229029" cy="451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78" name="Shape 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900" y="381000"/>
            <a:ext cx="5229029" cy="451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Shape 3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8446" y="1106425"/>
            <a:ext cx="1422475" cy="233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/>
          <p:nvPr>
            <p:ph idx="12" type="sldNum"/>
          </p:nvPr>
        </p:nvSpPr>
        <p:spPr>
          <a:xfrm>
            <a:off x="595675" y="4813750"/>
            <a:ext cx="3389100" cy="329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85" name="Shape 385"/>
          <p:cNvSpPr txBox="1"/>
          <p:nvPr>
            <p:ph type="title"/>
          </p:nvPr>
        </p:nvSpPr>
        <p:spPr>
          <a:xfrm>
            <a:off x="589350" y="1505275"/>
            <a:ext cx="3393300" cy="6762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6000"/>
              <a:t>Thanks</a:t>
            </a:r>
            <a:r>
              <a:rPr lang="en" sz="6000"/>
              <a:t>!</a:t>
            </a:r>
          </a:p>
        </p:txBody>
      </p:sp>
      <p:sp>
        <p:nvSpPr>
          <p:cNvPr id="386" name="Shape 386"/>
          <p:cNvSpPr txBox="1"/>
          <p:nvPr>
            <p:ph idx="1" type="body"/>
          </p:nvPr>
        </p:nvSpPr>
        <p:spPr>
          <a:xfrm>
            <a:off x="589350" y="2452000"/>
            <a:ext cx="3393300" cy="84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i="1" lang="en" sz="2400">
                <a:latin typeface="Playfair Display"/>
                <a:ea typeface="Playfair Display"/>
                <a:cs typeface="Playfair Display"/>
                <a:sym typeface="Playfair Display"/>
              </a:rPr>
              <a:t>Any questions?</a:t>
            </a:r>
          </a:p>
        </p:txBody>
      </p:sp>
      <p:grpSp>
        <p:nvGrpSpPr>
          <p:cNvPr id="387" name="Shape 387"/>
          <p:cNvGrpSpPr/>
          <p:nvPr/>
        </p:nvGrpSpPr>
        <p:grpSpPr>
          <a:xfrm rot="1462616">
            <a:off x="8540377" y="1709244"/>
            <a:ext cx="440187" cy="472094"/>
            <a:chOff x="616425" y="2329600"/>
            <a:chExt cx="361700" cy="388475"/>
          </a:xfrm>
        </p:grpSpPr>
        <p:sp>
          <p:nvSpPr>
            <p:cNvPr id="388" name="Shape 388"/>
            <p:cNvSpPr/>
            <p:nvPr/>
          </p:nvSpPr>
          <p:spPr>
            <a:xfrm>
              <a:off x="616425" y="2329600"/>
              <a:ext cx="361700" cy="388475"/>
            </a:xfrm>
            <a:custGeom>
              <a:pathLst>
                <a:path extrusionOk="0" fill="none" h="15539" w="14468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cap="rnd" cmpd="sng" w="1905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704725" y="2545750"/>
              <a:ext cx="185125" cy="25"/>
            </a:xfrm>
            <a:custGeom>
              <a:pathLst>
                <a:path extrusionOk="0" fill="none" h="1" w="7405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811875" y="2626125"/>
              <a:ext cx="31075" cy="31075"/>
            </a:xfrm>
            <a:custGeom>
              <a:pathLst>
                <a:path extrusionOk="0" fill="none" h="1243" w="1243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cap="rnd" cmpd="sng" w="1905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751000" y="2568275"/>
              <a:ext cx="54200" cy="53600"/>
            </a:xfrm>
            <a:custGeom>
              <a:pathLst>
                <a:path extrusionOk="0" fill="none" h="2144" w="2168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cap="rnd" cmpd="sng" w="1905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769875" y="2662650"/>
              <a:ext cx="23775" cy="23775"/>
            </a:xfrm>
            <a:custGeom>
              <a:pathLst>
                <a:path extrusionOk="0" fill="none" h="951" w="951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cap="rnd" cmpd="sng" w="1905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799700" y="2503125"/>
              <a:ext cx="24375" cy="23775"/>
            </a:xfrm>
            <a:custGeom>
              <a:pathLst>
                <a:path extrusionOk="0" fill="none" h="951" w="975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cap="rnd" cmpd="sng" w="1905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766825" y="2388050"/>
              <a:ext cx="60925" cy="25"/>
            </a:xfrm>
            <a:custGeom>
              <a:pathLst>
                <a:path extrusionOk="0" fill="none" h="1" w="2437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769875" y="2456250"/>
              <a:ext cx="31075" cy="31075"/>
            </a:xfrm>
            <a:custGeom>
              <a:pathLst>
                <a:path extrusionOk="0" fill="none" h="1243" w="1243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cap="rnd" cmpd="sng" w="1905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6" name="Shape 396"/>
          <p:cNvGrpSpPr/>
          <p:nvPr/>
        </p:nvGrpSpPr>
        <p:grpSpPr>
          <a:xfrm>
            <a:off x="7690674" y="4645656"/>
            <a:ext cx="331279" cy="340122"/>
            <a:chOff x="1278900" y="2333250"/>
            <a:chExt cx="381175" cy="381175"/>
          </a:xfrm>
        </p:grpSpPr>
        <p:sp>
          <p:nvSpPr>
            <p:cNvPr id="397" name="Shape 397"/>
            <p:cNvSpPr/>
            <p:nvPr/>
          </p:nvSpPr>
          <p:spPr>
            <a:xfrm>
              <a:off x="1278900" y="2333250"/>
              <a:ext cx="381175" cy="381175"/>
            </a:xfrm>
            <a:custGeom>
              <a:pathLst>
                <a:path extrusionOk="0" fill="none" h="15247" w="15247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cap="rnd" cmpd="sng" w="1217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1525475" y="2503125"/>
              <a:ext cx="43875" cy="47525"/>
            </a:xfrm>
            <a:custGeom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1369600" y="2503125"/>
              <a:ext cx="43875" cy="47525"/>
            </a:xfrm>
            <a:custGeom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1369600" y="2604200"/>
              <a:ext cx="199750" cy="40825"/>
            </a:xfrm>
            <a:custGeom>
              <a:pathLst>
                <a:path extrusionOk="0" fill="none" h="1633" w="799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1" name="Shape 401"/>
          <p:cNvGrpSpPr/>
          <p:nvPr/>
        </p:nvGrpSpPr>
        <p:grpSpPr>
          <a:xfrm rot="-562922">
            <a:off x="7927772" y="2233063"/>
            <a:ext cx="391849" cy="684508"/>
            <a:chOff x="6718575" y="2318625"/>
            <a:chExt cx="256950" cy="407375"/>
          </a:xfrm>
        </p:grpSpPr>
        <p:sp>
          <p:nvSpPr>
            <p:cNvPr id="402" name="Shape 402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0" name="Shape 410"/>
          <p:cNvGrpSpPr/>
          <p:nvPr/>
        </p:nvGrpSpPr>
        <p:grpSpPr>
          <a:xfrm>
            <a:off x="7581110" y="3301004"/>
            <a:ext cx="650150" cy="617086"/>
            <a:chOff x="3951850" y="2985350"/>
            <a:chExt cx="407950" cy="416500"/>
          </a:xfrm>
        </p:grpSpPr>
        <p:sp>
          <p:nvSpPr>
            <p:cNvPr id="411" name="Shape 411"/>
            <p:cNvSpPr/>
            <p:nvPr/>
          </p:nvSpPr>
          <p:spPr>
            <a:xfrm>
              <a:off x="3951850" y="2985350"/>
              <a:ext cx="314800" cy="314825"/>
            </a:xfrm>
            <a:custGeom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3988375" y="3021875"/>
              <a:ext cx="241750" cy="241750"/>
            </a:xfrm>
            <a:custGeom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4024300" y="3058425"/>
              <a:ext cx="84650" cy="84650"/>
            </a:xfrm>
            <a:custGeom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4205750" y="3248375"/>
              <a:ext cx="154050" cy="153475"/>
            </a:xfrm>
            <a:custGeom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15" name="Shape 415"/>
          <p:cNvSpPr/>
          <p:nvPr/>
        </p:nvSpPr>
        <p:spPr>
          <a:xfrm>
            <a:off x="7748180" y="1499346"/>
            <a:ext cx="498219" cy="456136"/>
          </a:xfrm>
          <a:custGeom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16" name="Shape 416"/>
          <p:cNvGrpSpPr/>
          <p:nvPr/>
        </p:nvGrpSpPr>
        <p:grpSpPr>
          <a:xfrm>
            <a:off x="8372805" y="3136265"/>
            <a:ext cx="444267" cy="456146"/>
            <a:chOff x="5941025" y="3634400"/>
            <a:chExt cx="467650" cy="467650"/>
          </a:xfrm>
        </p:grpSpPr>
        <p:sp>
          <p:nvSpPr>
            <p:cNvPr id="417" name="Shape 417"/>
            <p:cNvSpPr/>
            <p:nvPr/>
          </p:nvSpPr>
          <p:spPr>
            <a:xfrm>
              <a:off x="5941025" y="3634400"/>
              <a:ext cx="467650" cy="467650"/>
            </a:xfrm>
            <a:custGeom>
              <a:pathLst>
                <a:path extrusionOk="0" fill="none" h="18706" w="18706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cap="rnd" cmpd="sng" w="121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6211975" y="3753150"/>
              <a:ext cx="19525" cy="18900"/>
            </a:xfrm>
            <a:custGeom>
              <a:pathLst>
                <a:path extrusionOk="0" fill="none" h="756" w="781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cap="rnd" cmpd="sng" w="121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5943475" y="3695900"/>
              <a:ext cx="177800" cy="351350"/>
            </a:xfrm>
            <a:custGeom>
              <a:pathLst>
                <a:path extrusionOk="0" fill="none" h="14054" w="7112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cap="rnd" cmpd="sng" w="121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6128575" y="3695900"/>
              <a:ext cx="86475" cy="47525"/>
            </a:xfrm>
            <a:custGeom>
              <a:pathLst>
                <a:path extrusionOk="0" fill="none" h="1901" w="3459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cap="rnd" cmpd="sng" w="121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6357500" y="3940075"/>
              <a:ext cx="18900" cy="34725"/>
            </a:xfrm>
            <a:custGeom>
              <a:pathLst>
                <a:path extrusionOk="0" fill="none" h="1389" w="756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cap="rnd" cmpd="sng" w="121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6202850" y="3720875"/>
              <a:ext cx="204000" cy="278875"/>
            </a:xfrm>
            <a:custGeom>
              <a:pathLst>
                <a:path extrusionOk="0" fill="none" h="11155" w="816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cap="rnd" cmpd="sng" w="121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23" name="Shape 423"/>
          <p:cNvSpPr/>
          <p:nvPr/>
        </p:nvSpPr>
        <p:spPr>
          <a:xfrm>
            <a:off x="7072378" y="112999"/>
            <a:ext cx="1667634" cy="1072316"/>
          </a:xfrm>
          <a:custGeom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24" name="Shape 424"/>
          <p:cNvGrpSpPr/>
          <p:nvPr/>
        </p:nvGrpSpPr>
        <p:grpSpPr>
          <a:xfrm>
            <a:off x="6751113" y="3895645"/>
            <a:ext cx="748794" cy="749998"/>
            <a:chOff x="5233525" y="4954450"/>
            <a:chExt cx="538275" cy="516350"/>
          </a:xfrm>
        </p:grpSpPr>
        <p:sp>
          <p:nvSpPr>
            <p:cNvPr id="425" name="Shape 425"/>
            <p:cNvSpPr/>
            <p:nvPr/>
          </p:nvSpPr>
          <p:spPr>
            <a:xfrm>
              <a:off x="5637825" y="4954450"/>
              <a:ext cx="89525" cy="89525"/>
            </a:xfrm>
            <a:custGeom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121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5323025" y="4980625"/>
              <a:ext cx="88925" cy="88925"/>
            </a:xfrm>
            <a:custGeom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121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5233525" y="5255225"/>
              <a:ext cx="89525" cy="89525"/>
            </a:xfrm>
            <a:custGeom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121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5453325" y="5382475"/>
              <a:ext cx="88925" cy="88325"/>
            </a:xfrm>
            <a:custGeom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121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5682875" y="5188875"/>
              <a:ext cx="88925" cy="89525"/>
            </a:xfrm>
            <a:custGeom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121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5411925" y="5110925"/>
              <a:ext cx="188775" cy="189400"/>
            </a:xfrm>
            <a:custGeom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121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5367475" y="5025075"/>
              <a:ext cx="81600" cy="105975"/>
            </a:xfrm>
            <a:custGeom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121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5567800" y="4999500"/>
              <a:ext cx="115100" cy="133975"/>
            </a:xfrm>
            <a:custGeom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121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5600075" y="5217475"/>
              <a:ext cx="127275" cy="16475"/>
            </a:xfrm>
            <a:custGeom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5497775" y="5299675"/>
              <a:ext cx="4900" cy="126675"/>
            </a:xfrm>
            <a:custGeom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5277975" y="5241825"/>
              <a:ext cx="141275" cy="58500"/>
            </a:xfrm>
            <a:custGeom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121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Shape 436"/>
          <p:cNvSpPr/>
          <p:nvPr/>
        </p:nvSpPr>
        <p:spPr>
          <a:xfrm>
            <a:off x="8372811" y="4079402"/>
            <a:ext cx="444259" cy="566242"/>
          </a:xfrm>
          <a:custGeom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850" y="1170425"/>
            <a:ext cx="5656300" cy="364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/>
          <p:nvPr/>
        </p:nvSpPr>
        <p:spPr>
          <a:xfrm>
            <a:off x="655300" y="148350"/>
            <a:ext cx="7888200" cy="13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2400"/>
              <a:t>The Anatomy of a Large-Scale Hypertextual Web Search Engin</a:t>
            </a:r>
            <a:r>
              <a:rPr b="1" lang="en" sz="2400"/>
              <a:t>e (1998)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Bibliography and Credits</a:t>
            </a:r>
          </a:p>
        </p:txBody>
      </p:sp>
      <p:sp>
        <p:nvSpPr>
          <p:cNvPr id="442" name="Shape 442"/>
          <p:cNvSpPr txBox="1"/>
          <p:nvPr>
            <p:ph idx="1" type="body"/>
          </p:nvPr>
        </p:nvSpPr>
        <p:spPr>
          <a:xfrm>
            <a:off x="311700" y="1152475"/>
            <a:ext cx="8520600" cy="3706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Presentation template by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hlinkClick r:id="rId3"/>
              </a:rPr>
              <a:t>SlidesCarnival</a:t>
            </a: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Photographs by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hlinkClick r:id="rId4"/>
              </a:rPr>
              <a:t>Unsplash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 and </a:t>
            </a:r>
            <a:r>
              <a:rPr lang="en" sz="1400" u="sng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www.pixabay.com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Brin, S. and Page, L. (1998),</a:t>
            </a:r>
            <a:r>
              <a:rPr i="1" lang="en" sz="14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i="1" lang="en" sz="1400">
                <a:solidFill>
                  <a:schemeClr val="dk1"/>
                </a:solidFill>
              </a:rPr>
              <a:t>The Anatomy of a Large-Scale Hypertextual Web Search Engine</a:t>
            </a:r>
            <a:r>
              <a:rPr lang="en" sz="1400">
                <a:solidFill>
                  <a:schemeClr val="dk1"/>
                </a:solidFill>
              </a:rPr>
              <a:t>: </a:t>
            </a:r>
            <a:r>
              <a:rPr lang="en" sz="1400" u="sng">
                <a:solidFill>
                  <a:srgbClr val="1155CC"/>
                </a:solidFill>
                <a:hlinkClick r:id="rId6"/>
              </a:rPr>
              <a:t>http://ilpubs.stanford.edu:8090/361/</a:t>
            </a:r>
            <a:r>
              <a:rPr lang="en" sz="1400">
                <a:solidFill>
                  <a:schemeClr val="dk1"/>
                </a:solidFill>
              </a:rPr>
              <a:t>	 </a:t>
            </a:r>
            <a:r>
              <a:rPr lang="en" sz="1400" u="sng">
                <a:solidFill>
                  <a:srgbClr val="1155CC"/>
                </a:solidFill>
                <a:hlinkClick r:id="rId7"/>
              </a:rPr>
              <a:t>http://ilpubs.stanford.edu:8090/361/1/1998-8.pdf</a:t>
            </a:r>
            <a:r>
              <a:rPr lang="en" sz="1400">
                <a:solidFill>
                  <a:schemeClr val="dk1"/>
                </a:solidFill>
              </a:rPr>
              <a:t> </a:t>
            </a: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Page, Lawrence and Brin, Sergey and Motwani, Rajeev and Winograd, Terry (1999), </a:t>
            </a:r>
            <a:r>
              <a:rPr i="1" lang="en" sz="1400">
                <a:solidFill>
                  <a:schemeClr val="dk1"/>
                </a:solidFill>
              </a:rPr>
              <a:t>PageRank Citation Ranking</a:t>
            </a:r>
            <a:r>
              <a:rPr lang="en" sz="1400">
                <a:solidFill>
                  <a:schemeClr val="dk1"/>
                </a:solidFill>
              </a:rPr>
              <a:t>: </a:t>
            </a:r>
            <a:r>
              <a:rPr lang="en" sz="1400" u="sng">
                <a:solidFill>
                  <a:srgbClr val="1155CC"/>
                </a:solidFill>
                <a:hlinkClick r:id="rId8"/>
              </a:rPr>
              <a:t>http://ilpubs.stanford.edu:8090/422/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 u="sng">
                <a:solidFill>
                  <a:srgbClr val="1155CC"/>
                </a:solidFill>
                <a:hlinkClick r:id="rId9"/>
              </a:rPr>
              <a:t>http://ilpubs.stanford.edu:8090/422/1/1999-66.pdf</a:t>
            </a: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Ian Rogers, </a:t>
            </a:r>
            <a:r>
              <a:rPr i="1" lang="en" sz="1400">
                <a:solidFill>
                  <a:schemeClr val="dk1"/>
                </a:solidFill>
              </a:rPr>
              <a:t>The Google Pagerank Algorithm and How It Works</a:t>
            </a:r>
            <a:r>
              <a:rPr lang="en" sz="1400">
                <a:solidFill>
                  <a:schemeClr val="dk1"/>
                </a:solidFill>
              </a:rPr>
              <a:t>: </a:t>
            </a:r>
            <a:r>
              <a:rPr lang="en" sz="1400" u="sng">
                <a:solidFill>
                  <a:srgbClr val="1155CC"/>
                </a:solidFill>
                <a:hlinkClick r:id="rId10"/>
              </a:rPr>
              <a:t>http://www.cs.princeton.edu/~chazelle/courses/BIB/pagerank.htm</a:t>
            </a:r>
            <a:r>
              <a:rPr lang="en" sz="1400">
                <a:solidFill>
                  <a:schemeClr val="dk1"/>
                </a:solidFill>
              </a:rPr>
              <a:t> </a:t>
            </a: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Amy N. Langville, Carl D. Meyer, </a:t>
            </a:r>
            <a:r>
              <a:rPr i="1" lang="en" sz="1400">
                <a:solidFill>
                  <a:schemeClr val="dk1"/>
                </a:solidFill>
              </a:rPr>
              <a:t>Google’s PageRank and Beyond: The Science of Search Engine Rankings: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 u="sng">
                <a:solidFill>
                  <a:srgbClr val="1155CC"/>
                </a:solidFill>
                <a:hlinkClick r:id="rId11"/>
              </a:rPr>
              <a:t>http://geza.kzoo.edu/~erdi/patent/langvillebook.pdf</a:t>
            </a:r>
            <a:r>
              <a:rPr lang="en" sz="140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443" name="Shape 4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444" name="Shape 444"/>
          <p:cNvGrpSpPr/>
          <p:nvPr/>
        </p:nvGrpSpPr>
        <p:grpSpPr>
          <a:xfrm>
            <a:off x="4418536" y="895184"/>
            <a:ext cx="306949" cy="288791"/>
            <a:chOff x="5972700" y="2330200"/>
            <a:chExt cx="411625" cy="387275"/>
          </a:xfrm>
        </p:grpSpPr>
        <p:sp>
          <p:nvSpPr>
            <p:cNvPr id="445" name="Shape 445"/>
            <p:cNvSpPr/>
            <p:nvPr/>
          </p:nvSpPr>
          <p:spPr>
            <a:xfrm>
              <a:off x="5972700" y="2476950"/>
              <a:ext cx="98050" cy="219825"/>
            </a:xfrm>
            <a:custGeom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6078025" y="2330200"/>
              <a:ext cx="306300" cy="387275"/>
            </a:xfrm>
            <a:custGeom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25" name="Shape 125"/>
          <p:cNvSpPr txBox="1"/>
          <p:nvPr/>
        </p:nvSpPr>
        <p:spPr>
          <a:xfrm>
            <a:off x="683400" y="288375"/>
            <a:ext cx="7777200" cy="13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sz="2400"/>
              <a:t>The Anatomy of a Large-Scale Hypertextual Web Search Engin</a:t>
            </a:r>
            <a:r>
              <a:rPr b="1" lang="en" sz="2400"/>
              <a:t>e (1998)</a:t>
            </a:r>
          </a:p>
        </p:txBody>
      </p:sp>
      <p:sp>
        <p:nvSpPr>
          <p:cNvPr id="126" name="Shape 126"/>
          <p:cNvSpPr txBox="1"/>
          <p:nvPr/>
        </p:nvSpPr>
        <p:spPr>
          <a:xfrm>
            <a:off x="683400" y="1310625"/>
            <a:ext cx="78513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Problems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Scaling Up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Variety of the web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Text search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“Only one out of four web search giants being able to find themselves in the web.”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Commercial Interests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2" name="Shape 132"/>
          <p:cNvSpPr txBox="1"/>
          <p:nvPr/>
        </p:nvSpPr>
        <p:spPr>
          <a:xfrm>
            <a:off x="879750" y="370950"/>
            <a:ext cx="7384500" cy="12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The PageRank Citation Ranking: Bringing Order to the Web (1999)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With </a:t>
            </a:r>
            <a:r>
              <a:rPr b="1" lang="en" sz="1800">
                <a:solidFill>
                  <a:schemeClr val="dk1"/>
                </a:solidFill>
              </a:rPr>
              <a:t>Rajeev </a:t>
            </a:r>
            <a:r>
              <a:rPr b="1" lang="en" sz="1800"/>
              <a:t>Motwani and </a:t>
            </a:r>
            <a:r>
              <a:rPr b="1" lang="en" sz="1800">
                <a:solidFill>
                  <a:schemeClr val="dk1"/>
                </a:solidFill>
              </a:rPr>
              <a:t>Terry </a:t>
            </a:r>
            <a:r>
              <a:rPr b="1" lang="en" sz="1800"/>
              <a:t>Winograd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683400" y="1386825"/>
            <a:ext cx="7851300" cy="28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Solutions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Link Structure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Crawling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Indexing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PageRank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ctrTitle"/>
          </p:nvPr>
        </p:nvSpPr>
        <p:spPr>
          <a:xfrm>
            <a:off x="685800" y="3031150"/>
            <a:ext cx="5598300" cy="1159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1</a:t>
            </a:r>
            <a:r>
              <a:rPr lang="en"/>
              <a:t>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Probabilistic Approach</a:t>
            </a:r>
          </a:p>
        </p:txBody>
      </p:sp>
      <p:sp>
        <p:nvSpPr>
          <p:cNvPr id="139" name="Shape 139"/>
          <p:cNvSpPr txBox="1"/>
          <p:nvPr>
            <p:ph idx="1" type="subTitle"/>
          </p:nvPr>
        </p:nvSpPr>
        <p:spPr>
          <a:xfrm>
            <a:off x="685800" y="4135454"/>
            <a:ext cx="4558200" cy="78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The fun starts now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5328" y="2062479"/>
            <a:ext cx="1909686" cy="1373933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457200" lvl="0" marL="2743200">
              <a:spcBef>
                <a:spcPts val="0"/>
              </a:spcBef>
              <a:buNone/>
            </a:pPr>
            <a:r>
              <a:rPr lang="en" sz="2400"/>
              <a:t>PR~obability</a:t>
            </a:r>
          </a:p>
        </p:txBody>
      </p:sp>
      <p:sp>
        <p:nvSpPr>
          <p:cNvPr id="146" name="Shape 146"/>
          <p:cNvSpPr txBox="1"/>
          <p:nvPr>
            <p:ph idx="12" type="sldNum"/>
          </p:nvPr>
        </p:nvSpPr>
        <p:spPr>
          <a:xfrm>
            <a:off x="40650" y="4646132"/>
            <a:ext cx="8106000" cy="354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22020">
            <a:off x="7197374" y="1638018"/>
            <a:ext cx="454871" cy="476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7031" y="2760160"/>
            <a:ext cx="2621388" cy="1885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0903" y="2062479"/>
            <a:ext cx="2301252" cy="2367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4366" y="3056195"/>
            <a:ext cx="1909686" cy="1373933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/>
          <p:nvPr/>
        </p:nvSpPr>
        <p:spPr>
          <a:xfrm>
            <a:off x="430325" y="1465943"/>
            <a:ext cx="48225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 sz="1800"/>
              <a:t>The Random Surfer Example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430325" y="1961425"/>
            <a:ext cx="4433100" cy="20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buSzPts val="1400"/>
              <a:buChar char="●"/>
            </a:pPr>
            <a:r>
              <a:rPr lang="en"/>
              <a:t>Surfs Randomly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17500" lvl="0" marL="457200" rtl="0">
              <a:spcBef>
                <a:spcPts val="0"/>
              </a:spcBef>
              <a:buSzPts val="1400"/>
              <a:buChar char="●"/>
            </a:pPr>
            <a:r>
              <a:rPr lang="en"/>
              <a:t>Never back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17500" lvl="0" marL="457200" rtl="0">
              <a:spcBef>
                <a:spcPts val="0"/>
              </a:spcBef>
              <a:buSzPts val="1400"/>
              <a:buChar char="●"/>
            </a:pPr>
            <a:r>
              <a:rPr lang="en"/>
              <a:t>Eventually gets bored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17500" lvl="0" marL="457200" rtl="0">
              <a:spcBef>
                <a:spcPts val="0"/>
              </a:spcBef>
              <a:buSzPts val="1400"/>
              <a:buChar char="●"/>
            </a:pPr>
            <a:r>
              <a:rPr lang="en"/>
              <a:t>PageRank = Probability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1828800">
              <a:spcBef>
                <a:spcPts val="0"/>
              </a:spcBef>
              <a:buNone/>
            </a:pPr>
            <a:r>
              <a:rPr lang="en" sz="2400"/>
              <a:t>What Matters and What Doesn’t</a:t>
            </a:r>
          </a:p>
        </p:txBody>
      </p:sp>
      <p:sp>
        <p:nvSpPr>
          <p:cNvPr id="158" name="Shape 1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59" name="Shape 159"/>
          <p:cNvSpPr txBox="1"/>
          <p:nvPr/>
        </p:nvSpPr>
        <p:spPr>
          <a:xfrm>
            <a:off x="490600" y="1566400"/>
            <a:ext cx="79032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PR’s of the Linking Pages ~ PR(Ti)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Total number of links each respective Linking Page possesses ~ C(Ti)</a:t>
            </a:r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213" y="2379275"/>
            <a:ext cx="5223325" cy="159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 txBox="1"/>
          <p:nvPr/>
        </p:nvSpPr>
        <p:spPr>
          <a:xfrm>
            <a:off x="490600" y="3791025"/>
            <a:ext cx="39687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The 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